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0" r:id="rId4"/>
    <p:sldId id="257" r:id="rId5"/>
    <p:sldId id="279" r:id="rId6"/>
    <p:sldId id="280" r:id="rId7"/>
    <p:sldId id="288" r:id="rId8"/>
    <p:sldId id="259" r:id="rId9"/>
    <p:sldId id="261" r:id="rId10"/>
    <p:sldId id="287" r:id="rId11"/>
    <p:sldId id="277" r:id="rId12"/>
    <p:sldId id="281" r:id="rId13"/>
    <p:sldId id="286" r:id="rId14"/>
    <p:sldId id="278" r:id="rId15"/>
    <p:sldId id="282" r:id="rId16"/>
    <p:sldId id="268" r:id="rId17"/>
    <p:sldId id="285" r:id="rId18"/>
    <p:sldId id="283" r:id="rId19"/>
    <p:sldId id="275" r:id="rId20"/>
    <p:sldId id="284" r:id="rId21"/>
    <p:sldId id="276" r:id="rId22"/>
  </p:sldIdLst>
  <p:sldSz cx="9144000" cy="6858000" type="screen4x3"/>
  <p:notesSz cx="6858000" cy="9144000"/>
  <p:embeddedFontLst>
    <p:embeddedFont>
      <p:font typeface="Caveat" panose="020B0604020202020204" charset="0"/>
      <p:regular r:id="rId24"/>
      <p:bold r:id="rId25"/>
    </p:embeddedFont>
    <p:embeddedFont>
      <p:font typeface="Corbel" panose="020B05030202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wYHWVMdN8NWivVJdQ6GFoQrutx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iền Đỗ Thị Th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A2945D-53E8-F2DE-26DF-622E36ECED73}" v="2" dt="2025-11-06T07:00:08.293"/>
    <p1510:client id="{8E05B23F-D8E8-8BC6-E49F-D4A4626E98FE}" v="1" dt="2025-11-06T04:40:36.972"/>
    <p1510:client id="{9E4C5203-454A-4539-A327-0C8827FCCAE9}" v="1184" dt="2025-11-06T11:29:23.064"/>
    <p1510:client id="{F5A28A6C-644A-F66C-1725-7B6AE1414DC8}" v="6" dt="2025-11-06T10:30:03.457"/>
  </p1510:revLst>
</p1510:revInfo>
</file>

<file path=ppt/tableStyles.xml><?xml version="1.0" encoding="utf-8"?>
<a:tblStyleLst xmlns:a="http://schemas.openxmlformats.org/drawingml/2006/main" def="{709D55DB-3DE1-46CF-9D47-B37C18628643}">
  <a:tblStyle styleId="{709D55DB-3DE1-46CF-9D47-B37C186286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1830" autoAdjust="0"/>
  </p:normalViewPr>
  <p:slideViewPr>
    <p:cSldViewPr snapToGrid="0">
      <p:cViewPr varScale="1">
        <p:scale>
          <a:sx n="34" d="100"/>
          <a:sy n="34" d="100"/>
        </p:scale>
        <p:origin x="2866" y="34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C5D7160A-0428-92C2-9678-3284CC9B9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>
            <a:extLst>
              <a:ext uri="{FF2B5EF4-FFF2-40B4-BE49-F238E27FC236}">
                <a16:creationId xmlns:a16="http://schemas.microsoft.com/office/drawing/2014/main" id="{39ED68C9-FC63-BE70-512B-06A45C29C1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vi-VN" dirty="0"/>
          </a:p>
        </p:txBody>
      </p:sp>
      <p:sp>
        <p:nvSpPr>
          <p:cNvPr id="139" name="Google Shape;139;p6:notes">
            <a:extLst>
              <a:ext uri="{FF2B5EF4-FFF2-40B4-BE49-F238E27FC236}">
                <a16:creationId xmlns:a16="http://schemas.microsoft.com/office/drawing/2014/main" id="{B90D6628-2503-F3FD-FBA8-8803592F7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448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5AEBB33B-B6A0-ABB2-AEBF-E62014DF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>
            <a:extLst>
              <a:ext uri="{FF2B5EF4-FFF2-40B4-BE49-F238E27FC236}">
                <a16:creationId xmlns:a16="http://schemas.microsoft.com/office/drawing/2014/main" id="{DF278760-DA76-6D46-D2BB-E064C346A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6:notes">
            <a:extLst>
              <a:ext uri="{FF2B5EF4-FFF2-40B4-BE49-F238E27FC236}">
                <a16:creationId xmlns:a16="http://schemas.microsoft.com/office/drawing/2014/main" id="{B3ADFFA7-B9FD-9A58-5BD6-F60667CCC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986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D5FC085F-9747-CAEE-7B63-0D0F57468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>
            <a:extLst>
              <a:ext uri="{FF2B5EF4-FFF2-40B4-BE49-F238E27FC236}">
                <a16:creationId xmlns:a16="http://schemas.microsoft.com/office/drawing/2014/main" id="{2936C11A-C03C-CC16-BFE2-95945AE18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139" name="Google Shape;139;p6:notes">
            <a:extLst>
              <a:ext uri="{FF2B5EF4-FFF2-40B4-BE49-F238E27FC236}">
                <a16:creationId xmlns:a16="http://schemas.microsoft.com/office/drawing/2014/main" id="{BE10FACC-D8F4-DA02-A988-5A1002951F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315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A96BEEEF-03E6-5477-7B1E-86E63E79B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>
            <a:extLst>
              <a:ext uri="{FF2B5EF4-FFF2-40B4-BE49-F238E27FC236}">
                <a16:creationId xmlns:a16="http://schemas.microsoft.com/office/drawing/2014/main" id="{00E89871-FE6D-7635-F835-27113B242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139" name="Google Shape;139;p6:notes">
            <a:extLst>
              <a:ext uri="{FF2B5EF4-FFF2-40B4-BE49-F238E27FC236}">
                <a16:creationId xmlns:a16="http://schemas.microsoft.com/office/drawing/2014/main" id="{C109E6FC-4961-1C9B-A547-E3F7A5DA6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534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9BDA7C7F-33C2-B571-3649-59705138B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>
            <a:extLst>
              <a:ext uri="{FF2B5EF4-FFF2-40B4-BE49-F238E27FC236}">
                <a16:creationId xmlns:a16="http://schemas.microsoft.com/office/drawing/2014/main" id="{039090E8-6231-1848-594C-07DD3F3E65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139" name="Google Shape;139;p6:notes">
            <a:extLst>
              <a:ext uri="{FF2B5EF4-FFF2-40B4-BE49-F238E27FC236}">
                <a16:creationId xmlns:a16="http://schemas.microsoft.com/office/drawing/2014/main" id="{4B20B5CC-FA76-1136-7F74-0464A3150C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418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4F198BBA-EED0-09C6-53CE-501F21CC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>
            <a:extLst>
              <a:ext uri="{FF2B5EF4-FFF2-40B4-BE49-F238E27FC236}">
                <a16:creationId xmlns:a16="http://schemas.microsoft.com/office/drawing/2014/main" id="{E5688802-DA12-1E15-098F-672EBD5DD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139" name="Google Shape;139;p6:notes">
            <a:extLst>
              <a:ext uri="{FF2B5EF4-FFF2-40B4-BE49-F238E27FC236}">
                <a16:creationId xmlns:a16="http://schemas.microsoft.com/office/drawing/2014/main" id="{150FCB9D-D966-33C8-387C-5F508C385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8770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b404b13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a0b404b13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ga0b404b13a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C47D7ED5-EFCB-F6EB-AC85-0A0327D1C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b404b13a_1_6:notes">
            <a:extLst>
              <a:ext uri="{FF2B5EF4-FFF2-40B4-BE49-F238E27FC236}">
                <a16:creationId xmlns:a16="http://schemas.microsoft.com/office/drawing/2014/main" id="{984C01DA-5255-67EC-2B88-13D0DBEB6F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a0b404b13a_1_6:notes">
            <a:extLst>
              <a:ext uri="{FF2B5EF4-FFF2-40B4-BE49-F238E27FC236}">
                <a16:creationId xmlns:a16="http://schemas.microsoft.com/office/drawing/2014/main" id="{592B29E5-552D-F976-22E2-FCDB0589C1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ga0b404b13a_1_6:notes">
            <a:extLst>
              <a:ext uri="{FF2B5EF4-FFF2-40B4-BE49-F238E27FC236}">
                <a16:creationId xmlns:a16="http://schemas.microsoft.com/office/drawing/2014/main" id="{9AEE2703-1214-4DC0-31CE-585E57A5D6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138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20DE3D31-958A-BEB1-0FFC-A61A32F61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b404b13a_1_6:notes">
            <a:extLst>
              <a:ext uri="{FF2B5EF4-FFF2-40B4-BE49-F238E27FC236}">
                <a16:creationId xmlns:a16="http://schemas.microsoft.com/office/drawing/2014/main" id="{FC974E44-9DDC-3E61-F26C-CEDF89364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a0b404b13a_1_6:notes">
            <a:extLst>
              <a:ext uri="{FF2B5EF4-FFF2-40B4-BE49-F238E27FC236}">
                <a16:creationId xmlns:a16="http://schemas.microsoft.com/office/drawing/2014/main" id="{1A3E7F95-B472-ABC4-38EC-141C0F638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211" name="Google Shape;211;ga0b404b13a_1_6:notes">
            <a:extLst>
              <a:ext uri="{FF2B5EF4-FFF2-40B4-BE49-F238E27FC236}">
                <a16:creationId xmlns:a16="http://schemas.microsoft.com/office/drawing/2014/main" id="{6F6882C4-2487-ED4E-3888-12C4276C84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0690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To conclude, we have demonstrated that </a:t>
            </a:r>
            <a:r>
              <a:rPr lang="en-US" b="1" dirty="0"/>
              <a:t>G-FLEX is a highly effective framework</a:t>
            </a:r>
            <a:r>
              <a:rPr lang="en-US" dirty="0"/>
              <a:t>.</a:t>
            </a:r>
          </a:p>
          <a:p>
            <a:r>
              <a:rPr lang="en-US" dirty="0"/>
              <a:t>By combining graph-based representations with fine-tuned language models, it </a:t>
            </a:r>
            <a:r>
              <a:rPr lang="en-US" b="1" dirty="0"/>
              <a:t>significantly outperforms existing approaches</a:t>
            </a:r>
            <a:r>
              <a:rPr lang="en-US" dirty="0"/>
              <a:t>.</a:t>
            </a:r>
          </a:p>
          <a:p>
            <a:r>
              <a:rPr lang="en-US" dirty="0"/>
              <a:t>Most importantly, our integration of </a:t>
            </a:r>
            <a:r>
              <a:rPr lang="en-US" b="1" dirty="0"/>
              <a:t>XAI with SHAP</a:t>
            </a:r>
            <a:r>
              <a:rPr lang="en-US" dirty="0"/>
              <a:t> provides critical interpretability, allowing analysts to understand, validate, and </a:t>
            </a:r>
            <a:r>
              <a:rPr lang="en-US" i="1" dirty="0"/>
              <a:t>trust</a:t>
            </a:r>
            <a:r>
              <a:rPr lang="en-US" dirty="0"/>
              <a:t> the system's decisions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25112C4D-3FCC-D2EF-5162-BDA49043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>
            <a:extLst>
              <a:ext uri="{FF2B5EF4-FFF2-40B4-BE49-F238E27FC236}">
                <a16:creationId xmlns:a16="http://schemas.microsoft.com/office/drawing/2014/main" id="{2DAD4747-C5AC-2537-5BFA-6D703BCD8D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9:notes">
            <a:extLst>
              <a:ext uri="{FF2B5EF4-FFF2-40B4-BE49-F238E27FC236}">
                <a16:creationId xmlns:a16="http://schemas.microsoft.com/office/drawing/2014/main" id="{EA68244F-A9BE-665C-E445-CDD8AED44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2841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28722EF-600D-8578-BBE0-F4EBC865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523406A7-E61E-A06C-ACBC-FA31AD87B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4488B9A-05C3-8966-337B-A063551A3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601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4A272BCB-7836-724A-8321-B6B1C16D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D4E89BC1-75C4-B8A3-E89C-8AA162D43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1D3FAF0D-22AF-AC95-BD80-780F722F7A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907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9683FB08-1136-958B-3B3C-03B4D62B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>
            <a:extLst>
              <a:ext uri="{FF2B5EF4-FFF2-40B4-BE49-F238E27FC236}">
                <a16:creationId xmlns:a16="http://schemas.microsoft.com/office/drawing/2014/main" id="{9239533A-ED86-FCC2-86C3-7AFF55D93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133" name="Google Shape;133;p5:notes">
            <a:extLst>
              <a:ext uri="{FF2B5EF4-FFF2-40B4-BE49-F238E27FC236}">
                <a16:creationId xmlns:a16="http://schemas.microsoft.com/office/drawing/2014/main" id="{59E1D459-BE66-2F5A-F067-8CB17D196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383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127" name="Google Shape;1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2"/>
          <p:cNvPicPr preferRelativeResize="0"/>
          <p:nvPr/>
        </p:nvPicPr>
        <p:blipFill rotWithShape="1">
          <a:blip r:embed="rId2"/>
          <a:srcRect t="30662" b="30662"/>
          <a:stretch/>
        </p:blipFill>
        <p:spPr>
          <a:xfrm>
            <a:off x="0" y="6270911"/>
            <a:ext cx="9144000" cy="62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2"/>
          <p:cNvSpPr txBox="1">
            <a:spLocks noGrp="1"/>
          </p:cNvSpPr>
          <p:nvPr>
            <p:ph type="title"/>
          </p:nvPr>
        </p:nvSpPr>
        <p:spPr>
          <a:xfrm>
            <a:off x="628650" y="228600"/>
            <a:ext cx="7886700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/>
          <p:nvPr/>
        </p:nvSpPr>
        <p:spPr>
          <a:xfrm>
            <a:off x="292984" y="6356351"/>
            <a:ext cx="533310" cy="4473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BACFFE8-0FFD-4824-99D3-320454FC0F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9749" y="0"/>
            <a:ext cx="1299777" cy="1299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 t="23859"/>
          <a:stretch/>
        </p:blipFill>
        <p:spPr>
          <a:xfrm>
            <a:off x="0" y="6082144"/>
            <a:ext cx="9144000" cy="77585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5504442"/>
            <a:ext cx="9189720" cy="59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24"/>
          <p:cNvPicPr preferRelativeResize="0"/>
          <p:nvPr/>
        </p:nvPicPr>
        <p:blipFill rotWithShape="1">
          <a:blip r:embed="rId2">
            <a:alphaModFix/>
          </a:blip>
          <a:srcRect t="23859"/>
          <a:stretch/>
        </p:blipFill>
        <p:spPr>
          <a:xfrm>
            <a:off x="0" y="6082144"/>
            <a:ext cx="9144000" cy="77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5504442"/>
            <a:ext cx="9189720" cy="59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s-lab/mps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"/>
          <p:cNvPicPr preferRelativeResize="0"/>
          <p:nvPr/>
        </p:nvPicPr>
        <p:blipFill>
          <a:blip r:embed="rId3"/>
          <a:srcRect t="1119" b="-4230"/>
          <a:stretch>
            <a:fillRect/>
          </a:stretch>
        </p:blipFill>
        <p:spPr>
          <a:xfrm>
            <a:off x="-18179" y="48653"/>
            <a:ext cx="9144000" cy="65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/>
          <p:nvPr/>
        </p:nvSpPr>
        <p:spPr>
          <a:xfrm>
            <a:off x="-525510" y="94605"/>
            <a:ext cx="7543800" cy="662292"/>
          </a:xfrm>
          <a:prstGeom prst="rect">
            <a:avLst/>
          </a:prstGeom>
          <a:solidFill>
            <a:schemeClr val="dk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1600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The 20</a:t>
            </a:r>
            <a:r>
              <a:rPr lang="en-US" sz="1600" b="1" i="0" u="none" strike="noStrike" cap="none" baseline="30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6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International Conference on Information Security Practice and Experience</a:t>
            </a:r>
            <a:endParaRPr sz="1600" b="1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1143000" y="831624"/>
            <a:ext cx="3200400" cy="662292"/>
          </a:xfrm>
          <a:prstGeom prst="rect">
            <a:avLst/>
          </a:prstGeom>
          <a:solidFill>
            <a:schemeClr val="dk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2F2F2"/>
                </a:solidFill>
              </a:rPr>
              <a:t>November</a:t>
            </a:r>
            <a:r>
              <a:rPr lang="en-US" sz="16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7-9</a:t>
            </a:r>
            <a:r>
              <a:rPr lang="en-US" sz="1600" b="1" i="0" u="none" strike="noStrike" cap="none" baseline="30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6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lang="en-US" sz="1600" b="1">
                <a:solidFill>
                  <a:srgbClr val="F2F2F2"/>
                </a:solidFill>
              </a:rPr>
              <a:t>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</a:rPr>
              <a:t>Chengdu, China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-18179" y="3886200"/>
            <a:ext cx="9238381" cy="2194489"/>
          </a:xfrm>
          <a:prstGeom prst="rect">
            <a:avLst/>
          </a:prstGeom>
          <a:solidFill>
            <a:srgbClr val="000000">
              <a:alpha val="80784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280988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</a:rPr>
              <a:t>G-FLEX: A Graph-based and Fine-Tuned Transformer Framework with Explainable AI for Fileless Malware </a:t>
            </a:r>
            <a:r>
              <a:rPr lang="en-US" sz="2200" b="1" err="1">
                <a:solidFill>
                  <a:schemeClr val="lt1"/>
                </a:solidFill>
              </a:rPr>
              <a:t>Dectection</a:t>
            </a:r>
            <a:endParaRPr/>
          </a:p>
          <a:p>
            <a:pPr marL="280988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988" lvl="0" algn="r"/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Bao</a:t>
            </a:r>
            <a:r>
              <a:rPr lang="en-US" sz="1600">
                <a:solidFill>
                  <a:schemeClr val="lt1"/>
                </a:solidFill>
              </a:rPr>
              <a:t> Pham-Thai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Nghi Hoang Khoa, Ngo Duc Hoang Son,</a:t>
            </a:r>
            <a:r>
              <a:rPr lang="en-US" sz="1600">
                <a:solidFill>
                  <a:schemeClr val="bg1"/>
                </a:solidFill>
              </a:rPr>
              <a:t> Khanh Ho-Vi,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Phan The Duy</a:t>
            </a:r>
            <a:endParaRPr/>
          </a:p>
          <a:p>
            <a:pPr marL="280988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 Security Laboratory</a:t>
            </a:r>
            <a:endParaRPr sz="16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0988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University of Information Technology, VNU-HCM, Vietnam</a:t>
            </a:r>
            <a:endParaRPr/>
          </a:p>
        </p:txBody>
      </p:sp>
      <p:cxnSp>
        <p:nvCxnSpPr>
          <p:cNvPr id="108" name="Google Shape;108;p1"/>
          <p:cNvCxnSpPr/>
          <p:nvPr/>
        </p:nvCxnSpPr>
        <p:spPr>
          <a:xfrm>
            <a:off x="2667000" y="4876800"/>
            <a:ext cx="6400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1"/>
          <p:cNvSpPr/>
          <p:nvPr/>
        </p:nvSpPr>
        <p:spPr>
          <a:xfrm>
            <a:off x="7890" y="94605"/>
            <a:ext cx="1143000" cy="6622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ISPEC 2025</a:t>
            </a:r>
            <a:endParaRPr/>
          </a:p>
        </p:txBody>
      </p:sp>
      <p:pic>
        <p:nvPicPr>
          <p:cNvPr id="110" name="Google Shape;110;p1"/>
          <p:cNvPicPr preferRelativeResize="0"/>
          <p:nvPr/>
        </p:nvPicPr>
        <p:blipFill>
          <a:blip r:embed="rId4"/>
          <a:srcRect/>
          <a:stretch/>
        </p:blipFill>
        <p:spPr>
          <a:xfrm rot="10800000" flipH="1">
            <a:off x="7441333" y="197222"/>
            <a:ext cx="1600200" cy="4570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48113EB5-F78A-8B6E-A8D7-8D29E7CE2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DAD500-5CEC-B82C-A3C8-4472AB14A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6D53441-B85C-47EA-AB4B-2F6666393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Google Shape;106;p1">
            <a:extLst>
              <a:ext uri="{FF2B5EF4-FFF2-40B4-BE49-F238E27FC236}">
                <a16:creationId xmlns:a16="http://schemas.microsoft.com/office/drawing/2014/main" id="{00C7FB23-E78F-56A4-4884-B8103FDEB75F}"/>
              </a:ext>
            </a:extLst>
          </p:cNvPr>
          <p:cNvSpPr/>
          <p:nvPr/>
        </p:nvSpPr>
        <p:spPr>
          <a:xfrm>
            <a:off x="5580993" y="5835872"/>
            <a:ext cx="3723297" cy="261927"/>
          </a:xfrm>
          <a:prstGeom prst="rect">
            <a:avLst/>
          </a:prstGeom>
          <a:solidFill>
            <a:schemeClr val="dk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lvl="0"/>
            <a:r>
              <a:rPr lang="en-US" sz="1600" b="1">
                <a:solidFill>
                  <a:schemeClr val="accent4"/>
                </a:solidFill>
              </a:rPr>
              <a:t>Presented by Ngo Duc Hoang Son</a:t>
            </a:r>
            <a:endParaRPr sz="16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931">
        <p:fade/>
      </p:transition>
    </mc:Choice>
    <mc:Fallback xmlns="">
      <p:transition spd="med" advTm="3493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18B56D92-8C73-57BF-7F24-0AE4CC467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AD6F2AE5-E859-AA23-F7EE-008B0BD3DE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624250"/>
            <a:ext cx="788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Role of CFGs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9A5D5-FE76-3D02-0D68-1405C2C2D5EB}"/>
              </a:ext>
            </a:extLst>
          </p:cNvPr>
          <p:cNvSpPr txBox="1"/>
          <p:nvPr/>
        </p:nvSpPr>
        <p:spPr>
          <a:xfrm>
            <a:off x="100585" y="1780701"/>
            <a:ext cx="5511939" cy="2499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CFG models execution </a:t>
            </a: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flow and function relations</a:t>
            </a:r>
            <a:r>
              <a:rPr kumimoji="0" lang="en-US" sz="23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Adds semantic depth beyond AST alone  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Reveals hidden intent in obfuscated PowerShell code</a:t>
            </a:r>
          </a:p>
        </p:txBody>
      </p:sp>
      <p:pic>
        <p:nvPicPr>
          <p:cNvPr id="4098" name="Picture 2" descr="Control Flow Graph (CFG) – Software Engineering | GeeksforGeeks">
            <a:extLst>
              <a:ext uri="{FF2B5EF4-FFF2-40B4-BE49-F238E27FC236}">
                <a16:creationId xmlns:a16="http://schemas.microsoft.com/office/drawing/2014/main" id="{E808CE51-20A2-7FF0-3A78-165A73FB1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13" y="1190296"/>
            <a:ext cx="3251302" cy="447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0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90">
        <p:fade/>
      </p:transition>
    </mc:Choice>
    <mc:Fallback xmlns="">
      <p:transition spd="med" advTm="2199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90DB84FB-6EF5-6D75-FBE2-A6C1A84FF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1D43754A-5D7C-5C77-BB2B-63375AB1E7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624250"/>
            <a:ext cx="788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Fine-tuning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DF69B-DD6D-A0B2-4059-2B64ADD6F0F1}"/>
              </a:ext>
            </a:extLst>
          </p:cNvPr>
          <p:cNvSpPr txBox="1"/>
          <p:nvPr/>
        </p:nvSpPr>
        <p:spPr>
          <a:xfrm>
            <a:off x="173673" y="1360152"/>
            <a:ext cx="894283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 b="1"/>
              <a:t>Fine-Tuned LMs</a:t>
            </a:r>
            <a:r>
              <a:rPr lang="en-US" sz="2300"/>
              <a:t>: Utilizes state-of-the-art Language Models (BERT, Electra, </a:t>
            </a:r>
            <a:r>
              <a:rPr lang="en-US" sz="2300" err="1"/>
              <a:t>CodeBERT</a:t>
            </a:r>
            <a:r>
              <a:rPr lang="en-US" sz="2300"/>
              <a:t>) and Hierarchical Transformers to model long-range and multi-level dependencies.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 b="1"/>
              <a:t>Classification</a:t>
            </a:r>
            <a:r>
              <a:rPr lang="en-US" sz="2300"/>
              <a:t>: A Random Forest (RF) classifier is trained on the aggregated features for improved accuracy and reliability.</a:t>
            </a:r>
            <a:endParaRPr kumimoji="0" lang="en-US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592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245">
        <p:fade/>
      </p:transition>
    </mc:Choice>
    <mc:Fallback xmlns="">
      <p:transition spd="med" advTm="3324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897BD16C-1C1A-0097-3E80-E58B782C6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FA4ED215-EFE9-AC87-23A3-3C3DA72B47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624250"/>
            <a:ext cx="788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Language Model Fine-Tuning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60754-C6DA-71ED-2BF7-AB239BAF120A}"/>
              </a:ext>
            </a:extLst>
          </p:cNvPr>
          <p:cNvSpPr txBox="1"/>
          <p:nvPr/>
        </p:nvSpPr>
        <p:spPr>
          <a:xfrm>
            <a:off x="100583" y="1538963"/>
            <a:ext cx="8942832" cy="20928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374650" algn="just">
              <a:lnSpc>
                <a:spcPct val="115000"/>
              </a:lnSpc>
              <a:buSzPts val="2300"/>
              <a:buFont typeface="Arial"/>
              <a:buChar char="●"/>
              <a:defRPr/>
            </a:pP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Preprocessing:</a:t>
            </a:r>
            <a:r>
              <a:rPr lang="en-US" sz="2300" b="1"/>
              <a:t> </a:t>
            </a:r>
            <a:r>
              <a:rPr kumimoji="0" lang="en-US" sz="23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Normalize code (lowercase, remove comments) to reduce noise</a:t>
            </a: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Chunking: </a:t>
            </a:r>
            <a:r>
              <a:rPr kumimoji="0" lang="en-US" sz="23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Split into 512-token chunks with 50-token overlap to preserve context.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Language Models: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30A27-A15A-7B2A-EFDC-DA8433A4CE33}"/>
              </a:ext>
            </a:extLst>
          </p:cNvPr>
          <p:cNvSpPr txBox="1"/>
          <p:nvPr/>
        </p:nvSpPr>
        <p:spPr>
          <a:xfrm>
            <a:off x="366232" y="3631844"/>
            <a:ext cx="8677183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74650" algn="just">
              <a:lnSpc>
                <a:spcPct val="115000"/>
              </a:lnSpc>
              <a:buSzPts val="2300"/>
              <a:buFont typeface="Courier New" panose="02070309020205020404" pitchFamily="49" charset="0"/>
              <a:buChar char="o"/>
              <a:defRPr/>
            </a:pPr>
            <a:r>
              <a:rPr lang="en-US" sz="2200" b="1" i="1"/>
              <a:t>BERT</a:t>
            </a:r>
            <a:r>
              <a:rPr lang="en-US" sz="2300"/>
              <a:t>: Strong bidirectional context understanding.</a:t>
            </a:r>
          </a:p>
          <a:p>
            <a:pPr marL="457200" lvl="2" indent="-374650" algn="just">
              <a:lnSpc>
                <a:spcPct val="115000"/>
              </a:lnSpc>
              <a:buSzPts val="2300"/>
              <a:buFont typeface="Courier New" panose="02070309020205020404" pitchFamily="49" charset="0"/>
              <a:buChar char="o"/>
              <a:defRPr/>
            </a:pPr>
            <a:r>
              <a:rPr lang="en-US" sz="2200" b="1"/>
              <a:t>Electra</a:t>
            </a:r>
            <a:r>
              <a:rPr lang="en-US" sz="2300"/>
              <a:t>: Efficient pre-training.</a:t>
            </a:r>
          </a:p>
          <a:p>
            <a:pPr marL="457200" lvl="0" indent="-374650" algn="just">
              <a:lnSpc>
                <a:spcPct val="115000"/>
              </a:lnSpc>
              <a:buSzPts val="2300"/>
              <a:buFont typeface="Courier New" panose="02070309020205020404" pitchFamily="49" charset="0"/>
              <a:buChar char="o"/>
              <a:defRPr/>
            </a:pPr>
            <a:r>
              <a:rPr lang="en-US" sz="2200" b="1" err="1"/>
              <a:t>CodeBERT</a:t>
            </a:r>
            <a:r>
              <a:rPr lang="en-US" sz="2300"/>
              <a:t>: Specialized for code semantics.</a:t>
            </a:r>
          </a:p>
          <a:p>
            <a:pPr marL="457200" lvl="0" indent="-374650" algn="just">
              <a:lnSpc>
                <a:spcPct val="115000"/>
              </a:lnSpc>
              <a:buSzPts val="2300"/>
              <a:buFont typeface="Courier New" panose="02070309020205020404" pitchFamily="49" charset="0"/>
              <a:buChar char="o"/>
              <a:defRPr/>
            </a:pPr>
            <a:r>
              <a:rPr lang="en-US" sz="2200" b="1"/>
              <a:t>Hierarchical Transformers</a:t>
            </a:r>
            <a:r>
              <a:rPr lang="en-US" sz="2300"/>
              <a:t>: Aggregate chunk embeddings via Bi-LSTM for long-sequence representation.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3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994">
        <p:fade/>
      </p:transition>
    </mc:Choice>
    <mc:Fallback xmlns="">
      <p:transition spd="med" advTm="7599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687DA387-FF53-592B-3E96-507C13554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FF399E2F-FBFE-A553-222F-8FB332A54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624250"/>
            <a:ext cx="788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Language Model Fine-Tuning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147DAF5-814F-8C35-337C-3C736302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563436"/>
            <a:ext cx="4471480" cy="2682888"/>
          </a:xfrm>
          <a:prstGeom prst="rect">
            <a:avLst/>
          </a:prstGeom>
        </p:spPr>
      </p:pic>
      <p:pic>
        <p:nvPicPr>
          <p:cNvPr id="5" name="Picture 4" descr="A graph with red and blue lines">
            <a:extLst>
              <a:ext uri="{FF2B5EF4-FFF2-40B4-BE49-F238E27FC236}">
                <a16:creationId xmlns:a16="http://schemas.microsoft.com/office/drawing/2014/main" id="{848A46BC-0BAD-D2D6-0762-1E9F74E97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73" y="3563436"/>
            <a:ext cx="4471480" cy="2682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9AB61-17EE-107C-5E02-D5A3E3A91448}"/>
              </a:ext>
            </a:extLst>
          </p:cNvPr>
          <p:cNvSpPr txBox="1"/>
          <p:nvPr/>
        </p:nvSpPr>
        <p:spPr>
          <a:xfrm>
            <a:off x="628649" y="2015752"/>
            <a:ext cx="8653125" cy="1278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0" marR="0" lvl="0" indent="-34290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 panose="02070309020205020404" pitchFamily="49" charset="0"/>
              <a:buChar char="o"/>
              <a:tabLst/>
              <a:defRPr/>
            </a:pPr>
            <a:r>
              <a:rPr lang="en-US" sz="2300"/>
              <a:t> 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Accuracy &gt; 99.5% for </a:t>
            </a:r>
            <a:r>
              <a:rPr kumimoji="0" lang="en-US" sz="23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CodeBERT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BERT, Electra</a:t>
            </a:r>
          </a:p>
          <a:p>
            <a:pPr marL="425450" marR="0" lvl="0" indent="-34290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Loss drops quickly and stabilizes</a:t>
            </a:r>
          </a:p>
          <a:p>
            <a:pPr marL="425450" marR="0" lvl="0" indent="-34290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Fine-tuning proves highly effective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8D690-2320-F7F9-19AC-EFF8A442DD83}"/>
              </a:ext>
            </a:extLst>
          </p:cNvPr>
          <p:cNvSpPr txBox="1"/>
          <p:nvPr/>
        </p:nvSpPr>
        <p:spPr>
          <a:xfrm>
            <a:off x="100583" y="1538963"/>
            <a:ext cx="8942832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Fine-Tuning Results</a:t>
            </a:r>
          </a:p>
        </p:txBody>
      </p:sp>
    </p:spTree>
    <p:extLst>
      <p:ext uri="{BB962C8B-B14F-4D97-AF65-F5344CB8AC3E}">
        <p14:creationId xmlns:p14="http://schemas.microsoft.com/office/powerpoint/2010/main" val="95914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89">
        <p:fade/>
      </p:transition>
    </mc:Choice>
    <mc:Fallback xmlns="">
      <p:transition spd="med" advTm="31889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D70F44FA-57D1-F977-F400-A3A18D9D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576FD662-3436-678D-D03A-BFF0F43CB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624250"/>
            <a:ext cx="788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Explainable AI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5883C-F7C6-947E-71F5-101B8BB7CCD1}"/>
              </a:ext>
            </a:extLst>
          </p:cNvPr>
          <p:cNvSpPr txBox="1"/>
          <p:nvPr/>
        </p:nvSpPr>
        <p:spPr>
          <a:xfrm>
            <a:off x="100583" y="1529565"/>
            <a:ext cx="8942832" cy="372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Enhance Trust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Provide transparency into the model's decision-making, essential as AI moves from support tool to decision system.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Support Analysts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Deliver actionable insights, helping analysts verify that the model's reasoning aligns with known attack behaviors</a:t>
            </a:r>
            <a:endParaRPr lang="en-US" sz="2300"/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SHAP Technique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The study employs SHAP (</a:t>
            </a:r>
            <a:r>
              <a:rPr kumimoji="0" lang="en-US" sz="23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SHapley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Additive </a:t>
            </a:r>
            <a:r>
              <a:rPr kumimoji="0" lang="en-US" sz="23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exPlanations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to quantify the importance and contribution of each feature to the model's output.</a:t>
            </a:r>
          </a:p>
        </p:txBody>
      </p:sp>
    </p:spTree>
    <p:extLst>
      <p:ext uri="{BB962C8B-B14F-4D97-AF65-F5344CB8AC3E}">
        <p14:creationId xmlns:p14="http://schemas.microsoft.com/office/powerpoint/2010/main" val="275650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940">
        <p:fade/>
      </p:transition>
    </mc:Choice>
    <mc:Fallback xmlns="">
      <p:transition spd="med" advTm="3694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7C5BDBA9-C848-DC79-90C3-DD3025A3E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>
            <a:extLst>
              <a:ext uri="{FF2B5EF4-FFF2-40B4-BE49-F238E27FC236}">
                <a16:creationId xmlns:a16="http://schemas.microsoft.com/office/drawing/2014/main" id="{D1A98859-DDDF-6C61-5CC1-A90C58E968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624250"/>
            <a:ext cx="788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Explainable AI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172794D9-3246-F763-4045-1676032A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89" y="1471575"/>
            <a:ext cx="6409951" cy="44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6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165">
        <p:fade/>
      </p:transition>
    </mc:Choice>
    <mc:Fallback xmlns="">
      <p:transition spd="med" advTm="3716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493935-2384-B58B-DE5B-A2F344A436ED}"/>
              </a:ext>
            </a:extLst>
          </p:cNvPr>
          <p:cNvSpPr txBox="1"/>
          <p:nvPr/>
        </p:nvSpPr>
        <p:spPr>
          <a:xfrm>
            <a:off x="264229" y="1568669"/>
            <a:ext cx="825111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74650" algn="just">
              <a:lnSpc>
                <a:spcPct val="115000"/>
              </a:lnSpc>
              <a:buSzPts val="2300"/>
              <a:buFont typeface="Arial"/>
              <a:buChar char="●"/>
              <a:defRPr/>
            </a:pPr>
            <a:r>
              <a:rPr lang="en-US" sz="2300" b="1"/>
              <a:t>Dataset</a:t>
            </a:r>
            <a:r>
              <a:rPr lang="en-US" sz="2000" b="1" baseline="30000">
                <a:latin typeface="Arial" panose="020B0604020202020204" pitchFamily="34" charset="0"/>
              </a:rPr>
              <a:t> [1]</a:t>
            </a:r>
            <a:r>
              <a:rPr lang="en-US" sz="2300" b="1"/>
              <a:t> includes</a:t>
            </a:r>
            <a:r>
              <a:rPr lang="en-US" sz="2300"/>
              <a:t>: 4.316 benign scripts, 4.202 malware scripts, and 4.202 obfuscated malware scripts</a:t>
            </a:r>
          </a:p>
          <a:p>
            <a:pPr marL="82550" lvl="0" algn="just">
              <a:lnSpc>
                <a:spcPct val="115000"/>
              </a:lnSpc>
              <a:buSzPts val="2300"/>
              <a:defRPr/>
            </a:pPr>
            <a:endParaRPr lang="en-US" sz="2300"/>
          </a:p>
          <a:p>
            <a:pPr marL="457200" lvl="0" indent="-374650" algn="just">
              <a:lnSpc>
                <a:spcPct val="115000"/>
              </a:lnSpc>
              <a:buSzPts val="2300"/>
              <a:buFont typeface="Arial"/>
              <a:buChar char="●"/>
              <a:defRPr/>
            </a:pP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Objective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To support the rigorous evaluation of detection models under realistic conditions.</a:t>
            </a:r>
          </a:p>
        </p:txBody>
      </p: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1F7F012A-6CD5-08D1-7096-665128376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624250"/>
            <a:ext cx="788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070C0"/>
              </a:buClr>
              <a:buSzPts val="3200"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Experiment data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C9CEB-10E5-79A8-826A-CACE6AFE112E}"/>
              </a:ext>
            </a:extLst>
          </p:cNvPr>
          <p:cNvSpPr txBox="1"/>
          <p:nvPr/>
        </p:nvSpPr>
        <p:spPr>
          <a:xfrm>
            <a:off x="264229" y="5699933"/>
            <a:ext cx="8251119" cy="3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550" lvl="0" algn="just">
              <a:lnSpc>
                <a:spcPct val="115000"/>
              </a:lnSpc>
              <a:buSzPts val="2300"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[1</a:t>
            </a:r>
            <a:r>
              <a:rPr lang="en-US" sz="1600"/>
              <a:t>]</a:t>
            </a:r>
            <a:r>
              <a:rPr lang="en-US" sz="1600">
                <a:hlinkClick r:id="rId3"/>
              </a:rPr>
              <a:t> https://github.com/das-lab/mpsd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705">
        <p:fade/>
      </p:transition>
    </mc:Choice>
    <mc:Fallback xmlns="">
      <p:transition spd="med" advTm="3470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AEA32F30-94ED-7073-1CB2-160F698AD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amount of data&#10;&#10;AI-generated content may be incorrect.">
            <a:extLst>
              <a:ext uri="{FF2B5EF4-FFF2-40B4-BE49-F238E27FC236}">
                <a16:creationId xmlns:a16="http://schemas.microsoft.com/office/drawing/2014/main" id="{7C05E5B9-86F1-CE49-4C36-0BA795B7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07"/>
          <a:stretch>
            <a:fillRect/>
          </a:stretch>
        </p:blipFill>
        <p:spPr>
          <a:xfrm>
            <a:off x="1467611" y="2106970"/>
            <a:ext cx="6208775" cy="3783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17BEC-B24A-9F7A-0FED-0548EAB9B960}"/>
              </a:ext>
            </a:extLst>
          </p:cNvPr>
          <p:cNvSpPr txBox="1"/>
          <p:nvPr/>
        </p:nvSpPr>
        <p:spPr>
          <a:xfrm>
            <a:off x="268453" y="1235193"/>
            <a:ext cx="8942832" cy="871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Pure Malware Scenario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Electra + Features (Source/AST) achieved the best accuracy (0.9912).</a:t>
            </a:r>
          </a:p>
        </p:txBody>
      </p:sp>
      <p:sp>
        <p:nvSpPr>
          <p:cNvPr id="9" name="Google Shape;141;p6">
            <a:extLst>
              <a:ext uri="{FF2B5EF4-FFF2-40B4-BE49-F238E27FC236}">
                <a16:creationId xmlns:a16="http://schemas.microsoft.com/office/drawing/2014/main" id="{B4E92C34-62D4-D300-9CB3-6BFEC7B17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624250"/>
            <a:ext cx="788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070C0"/>
              </a:buClr>
              <a:buSzPts val="3200"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Experiment results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90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430">
        <p:fade/>
      </p:transition>
    </mc:Choice>
    <mc:Fallback xmlns="">
      <p:transition spd="med" advTm="4143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A401C4A9-AFE7-E4C4-1738-9C24AE3D7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blue bars">
            <a:extLst>
              <a:ext uri="{FF2B5EF4-FFF2-40B4-BE49-F238E27FC236}">
                <a16:creationId xmlns:a16="http://schemas.microsoft.com/office/drawing/2014/main" id="{5CB08D9F-533C-289F-5AA3-C35430B3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93"/>
          <a:stretch>
            <a:fillRect/>
          </a:stretch>
        </p:blipFill>
        <p:spPr>
          <a:xfrm>
            <a:off x="1121975" y="2237794"/>
            <a:ext cx="6705289" cy="3995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54869-CA3A-3DA6-03C1-A0A1D6E9F6B3}"/>
              </a:ext>
            </a:extLst>
          </p:cNvPr>
          <p:cNvSpPr txBox="1"/>
          <p:nvPr/>
        </p:nvSpPr>
        <p:spPr>
          <a:xfrm>
            <a:off x="305029" y="1372353"/>
            <a:ext cx="8942832" cy="871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Mixed Malware (w/ Obfuscation): CFG + Features (Source/AST) performed best (0.9906).</a:t>
            </a:r>
          </a:p>
        </p:txBody>
      </p:sp>
      <p:sp>
        <p:nvSpPr>
          <p:cNvPr id="7" name="Google Shape;141;p6">
            <a:extLst>
              <a:ext uri="{FF2B5EF4-FFF2-40B4-BE49-F238E27FC236}">
                <a16:creationId xmlns:a16="http://schemas.microsoft.com/office/drawing/2014/main" id="{AAD5E318-8180-936E-343C-6E68A8C11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624250"/>
            <a:ext cx="788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070C0"/>
              </a:buClr>
              <a:buSzPts val="3200"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Experiment results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21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7">
        <p:fade/>
      </p:transition>
    </mc:Choice>
    <mc:Fallback xmlns="">
      <p:transition spd="med" advTm="6184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628649" y="685800"/>
            <a:ext cx="7886700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475050" y="1569975"/>
            <a:ext cx="82881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G-FLEX is a highly effective framework combining graph-based representations (AST/CFG) with fine-tuned LMs.</a:t>
            </a: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The proposed methodology significantly outperforms existing AST-based and source-code-based approaches.</a:t>
            </a: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The integration of XAI (SHAP) provides crucial interpretability and actionable insights, enabling security experts to understand, validate, and trust the system's decisions.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534">
        <p:fade/>
      </p:transition>
    </mc:Choice>
    <mc:Fallback xmlns="">
      <p:transition spd="med" advTm="4153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/>
          <p:nvPr/>
        </p:nvSpPr>
        <p:spPr>
          <a:xfrm>
            <a:off x="449544" y="679174"/>
            <a:ext cx="7886700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667512" y="1551432"/>
            <a:ext cx="74676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b="1">
                <a:solidFill>
                  <a:schemeClr val="dk1"/>
                </a:solidFill>
              </a:rPr>
              <a:t>Introduction </a:t>
            </a:r>
            <a:endParaRPr/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b="1">
                <a:solidFill>
                  <a:schemeClr val="dk1"/>
                </a:solidFill>
              </a:rPr>
              <a:t>Overview of G-FLEX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b="1">
                <a:solidFill>
                  <a:schemeClr val="dk1"/>
                </a:solidFill>
              </a:rPr>
              <a:t>Methodology</a:t>
            </a:r>
            <a:endParaRPr/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b="1">
                <a:solidFill>
                  <a:schemeClr val="dk1"/>
                </a:solidFill>
              </a:rPr>
              <a:t>Experiments &amp; Results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b="1">
                <a:solidFill>
                  <a:schemeClr val="dk1"/>
                </a:solidFill>
              </a:rPr>
              <a:t>Conclusion &amp; Future Work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89">
        <p:fade/>
      </p:transition>
    </mc:Choice>
    <mc:Fallback xmlns="">
      <p:transition spd="med" advTm="11689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E0A95DFA-7E6A-C752-5079-91323B260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>
            <a:extLst>
              <a:ext uri="{FF2B5EF4-FFF2-40B4-BE49-F238E27FC236}">
                <a16:creationId xmlns:a16="http://schemas.microsoft.com/office/drawing/2014/main" id="{D8127F2B-CD0C-78E3-7498-B97FAD7C81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685800"/>
            <a:ext cx="7886700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Limitations and Future Work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9">
            <a:extLst>
              <a:ext uri="{FF2B5EF4-FFF2-40B4-BE49-F238E27FC236}">
                <a16:creationId xmlns:a16="http://schemas.microsoft.com/office/drawing/2014/main" id="{3ED1AB67-0E29-556C-1410-7537308755F9}"/>
              </a:ext>
            </a:extLst>
          </p:cNvPr>
          <p:cNvSpPr/>
          <p:nvPr/>
        </p:nvSpPr>
        <p:spPr>
          <a:xfrm>
            <a:off x="475050" y="1569975"/>
            <a:ext cx="82881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 b="1">
                <a:solidFill>
                  <a:schemeClr val="dk1"/>
                </a:solidFill>
              </a:rPr>
              <a:t>Limitations</a:t>
            </a:r>
            <a:r>
              <a:rPr lang="en-US" sz="2300">
                <a:solidFill>
                  <a:schemeClr val="dk1"/>
                </a:solidFill>
              </a:rPr>
              <a:t>: The dataset is relatively small and limited to PowerShell, which may constrain model generalizability.</a:t>
            </a: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 b="1">
                <a:solidFill>
                  <a:schemeClr val="dk1"/>
                </a:solidFill>
              </a:rPr>
              <a:t>Future Work</a:t>
            </a:r>
            <a:r>
              <a:rPr lang="en-US" sz="2300">
                <a:solidFill>
                  <a:schemeClr val="dk1"/>
                </a:solidFill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0D195-6D95-3295-BFC6-BAC784EE9B3F}"/>
              </a:ext>
            </a:extLst>
          </p:cNvPr>
          <p:cNvSpPr txBox="1"/>
          <p:nvPr/>
        </p:nvSpPr>
        <p:spPr>
          <a:xfrm>
            <a:off x="868680" y="2803636"/>
            <a:ext cx="78944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300">
                <a:solidFill>
                  <a:schemeClr val="dk1"/>
                </a:solidFill>
              </a:rPr>
              <a:t>Focus on refining graph representations to better capture advanced APT patterns.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300">
                <a:solidFill>
                  <a:schemeClr val="dk1"/>
                </a:solidFill>
              </a:rPr>
              <a:t>Explore alternative graph structures for richer information encoding.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300">
                <a:solidFill>
                  <a:schemeClr val="dk1"/>
                </a:solidFill>
              </a:rPr>
              <a:t>Investigate additional XAI methods to further enrich the understanding of model behavior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2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64">
        <p:fade/>
      </p:transition>
    </mc:Choice>
    <mc:Fallback xmlns="">
      <p:transition spd="med" advTm="38964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0"/>
          <p:cNvPicPr preferRelativeResize="0"/>
          <p:nvPr/>
        </p:nvPicPr>
        <p:blipFill rotWithShape="1">
          <a:blip r:embed="rId3">
            <a:alphaModFix/>
          </a:blip>
          <a:srcRect t="6543"/>
          <a:stretch/>
        </p:blipFill>
        <p:spPr>
          <a:xfrm>
            <a:off x="152400" y="112864"/>
            <a:ext cx="8839200" cy="550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0"/>
          <p:cNvSpPr/>
          <p:nvPr/>
        </p:nvSpPr>
        <p:spPr>
          <a:xfrm>
            <a:off x="1058333" y="4606470"/>
            <a:ext cx="575734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 txBox="1">
            <a:spLocks noGrp="1"/>
          </p:cNvSpPr>
          <p:nvPr>
            <p:ph type="title"/>
          </p:nvPr>
        </p:nvSpPr>
        <p:spPr>
          <a:xfrm>
            <a:off x="4834682" y="5759350"/>
            <a:ext cx="4307141" cy="78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veat"/>
              <a:buNone/>
            </a:pPr>
            <a:r>
              <a:rPr lang="en-US" sz="4500" b="1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Thank you!</a:t>
            </a:r>
            <a:endParaRPr/>
          </a:p>
        </p:txBody>
      </p:sp>
      <p:pic>
        <p:nvPicPr>
          <p:cNvPr id="299" name="Google Shape;299;p10" descr="Káº¿t quáº£ hÃ¬nh áº£nh cho uit logo png"/>
          <p:cNvPicPr preferRelativeResize="0"/>
          <p:nvPr/>
        </p:nvPicPr>
        <p:blipFill rotWithShape="1">
          <a:blip r:embed="rId5">
            <a:alphaModFix/>
          </a:blip>
          <a:srcRect r="5106"/>
          <a:stretch/>
        </p:blipFill>
        <p:spPr>
          <a:xfrm>
            <a:off x="382773" y="5787422"/>
            <a:ext cx="1065617" cy="905623"/>
          </a:xfrm>
          <a:prstGeom prst="rect">
            <a:avLst/>
          </a:prstGeom>
          <a:noFill/>
          <a:ln>
            <a:noFill/>
          </a:ln>
          <a:effectLst>
            <a:outerShdw blurRad="50800" dist="12700" dir="8100000" algn="tr" rotWithShape="0">
              <a:srgbClr val="000000">
                <a:alpha val="49803"/>
              </a:srgbClr>
            </a:outerShdw>
          </a:effectLst>
        </p:spPr>
      </p:pic>
      <p:sp>
        <p:nvSpPr>
          <p:cNvPr id="300" name="Google Shape;300;p10"/>
          <p:cNvSpPr/>
          <p:nvPr/>
        </p:nvSpPr>
        <p:spPr>
          <a:xfrm>
            <a:off x="382773" y="4621990"/>
            <a:ext cx="6858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sonndh@gm.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uit.edu.vn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Security Laboratory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Information Technology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VNU-HCM, Vietnam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10" descr="A picture containing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8390" y="5549155"/>
            <a:ext cx="1479252" cy="1443626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70">
        <p:fade/>
      </p:transition>
    </mc:Choice>
    <mc:Fallback xmlns="">
      <p:transition spd="med" advTm="987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/>
        </p:nvSpPr>
        <p:spPr>
          <a:xfrm>
            <a:off x="494883" y="666163"/>
            <a:ext cx="7886700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</a:rPr>
              <a:t>What is Fileless Malware?</a:t>
            </a:r>
            <a:endParaRPr lang="en-US"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Picture 8" descr="What is Fileless Malware?">
            <a:extLst>
              <a:ext uri="{FF2B5EF4-FFF2-40B4-BE49-F238E27FC236}">
                <a16:creationId xmlns:a16="http://schemas.microsoft.com/office/drawing/2014/main" id="{CA1CDD03-ADA9-BBFB-49A4-2651A0CB6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97" y="2230821"/>
            <a:ext cx="4192218" cy="236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E5985-BB59-126B-65DE-7873389C7DA0}"/>
              </a:ext>
            </a:extLst>
          </p:cNvPr>
          <p:cNvSpPr txBox="1"/>
          <p:nvPr/>
        </p:nvSpPr>
        <p:spPr>
          <a:xfrm>
            <a:off x="100584" y="2480095"/>
            <a:ext cx="4471416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74650" algn="just">
              <a:lnSpc>
                <a:spcPct val="115000"/>
              </a:lnSpc>
              <a:buSzPts val="2300"/>
              <a:buFont typeface="Arial"/>
              <a:buChar char="●"/>
              <a:defRPr/>
            </a:pPr>
            <a:r>
              <a:rPr lang="en-US" sz="2300" b="1"/>
              <a:t>No files</a:t>
            </a:r>
            <a:r>
              <a:rPr lang="en-US" sz="2300"/>
              <a:t>: Runs in memory using system tools.</a:t>
            </a:r>
          </a:p>
          <a:p>
            <a:pPr marL="457200" lvl="0" indent="-374650" algn="just">
              <a:lnSpc>
                <a:spcPct val="115000"/>
              </a:lnSpc>
              <a:buSzPts val="2300"/>
              <a:buFont typeface="Arial"/>
              <a:buChar char="●"/>
              <a:defRPr/>
            </a:pPr>
            <a:r>
              <a:rPr lang="en-US" sz="2300" b="1"/>
              <a:t>Stealthy</a:t>
            </a:r>
            <a:r>
              <a:rPr lang="en-US" sz="2300"/>
              <a:t>: Hard to detect, leaves no trace on disk.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946">
        <p:fade/>
      </p:transition>
    </mc:Choice>
    <mc:Fallback xmlns="">
      <p:transition spd="med" advTm="4194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/>
        </p:nvSpPr>
        <p:spPr>
          <a:xfrm>
            <a:off x="449544" y="679174"/>
            <a:ext cx="7886700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</a:rPr>
              <a:t>The Fileless Malware Challenge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448500" y="1524000"/>
            <a:ext cx="44481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45C3D-E148-B5B7-BE31-CA3FFA2836DE}"/>
              </a:ext>
            </a:extLst>
          </p:cNvPr>
          <p:cNvSpPr txBox="1"/>
          <p:nvPr/>
        </p:nvSpPr>
        <p:spPr>
          <a:xfrm>
            <a:off x="184667" y="1755000"/>
            <a:ext cx="6047968" cy="3313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lvl="0" indent="-374650" algn="just">
              <a:lnSpc>
                <a:spcPct val="115000"/>
              </a:lnSpc>
              <a:buSzPts val="2300"/>
              <a:buFont typeface="Arial"/>
              <a:buChar char="●"/>
              <a:defRPr/>
            </a:pPr>
            <a:r>
              <a:rPr lang="en-US" sz="2300"/>
              <a:t>A rising cybersecurity threat due to stealthy and memory-resident behavior.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/>
              <a:t>Exploits legitimate Windows tools: PowerShell, VBA, and JavaScript.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 b="1"/>
              <a:t>Context</a:t>
            </a:r>
            <a:r>
              <a:rPr lang="en-US" sz="2300"/>
              <a:t>: 58% rise in APT attacks (2024) targeting critical sectors. Detection requires deep analysis of in-memory execution and scripts.</a:t>
            </a:r>
            <a:endParaRPr lang="en-US" sz="23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1028" name="Picture 4" descr="Hình ảnh Ghim câu chuyện">
            <a:extLst>
              <a:ext uri="{FF2B5EF4-FFF2-40B4-BE49-F238E27FC236}">
                <a16:creationId xmlns:a16="http://schemas.microsoft.com/office/drawing/2014/main" id="{C020720D-7EF5-78F3-9918-3C2A4C8E9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82" y="1883981"/>
            <a:ext cx="2567151" cy="25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E5C992C-701B-FFF1-E44F-E3969A333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839" y="3195147"/>
            <a:ext cx="694724" cy="6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349">
        <p:fade/>
      </p:transition>
    </mc:Choice>
    <mc:Fallback xmlns="">
      <p:transition spd="med" advTm="41349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4DF9483A-5573-AE70-5C5E-0A56F726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89EE14F3-51EB-3FD7-4F60-897DCA58864E}"/>
              </a:ext>
            </a:extLst>
          </p:cNvPr>
          <p:cNvSpPr txBox="1"/>
          <p:nvPr/>
        </p:nvSpPr>
        <p:spPr>
          <a:xfrm>
            <a:off x="449544" y="679174"/>
            <a:ext cx="7886700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</a:rPr>
              <a:t>Limitations of Existing Methods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>
            <a:extLst>
              <a:ext uri="{FF2B5EF4-FFF2-40B4-BE49-F238E27FC236}">
                <a16:creationId xmlns:a16="http://schemas.microsoft.com/office/drawing/2014/main" id="{DBEACB62-E662-8E16-E840-B25C461F81FC}"/>
              </a:ext>
            </a:extLst>
          </p:cNvPr>
          <p:cNvSpPr txBox="1"/>
          <p:nvPr/>
        </p:nvSpPr>
        <p:spPr>
          <a:xfrm>
            <a:off x="448500" y="1524000"/>
            <a:ext cx="44481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C3822-8C6D-0F65-AF6C-BFEFE0387194}"/>
              </a:ext>
            </a:extLst>
          </p:cNvPr>
          <p:cNvSpPr txBox="1"/>
          <p:nvPr/>
        </p:nvSpPr>
        <p:spPr>
          <a:xfrm>
            <a:off x="348637" y="1755000"/>
            <a:ext cx="8235660" cy="2499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/>
              <a:t>Over-reliance on a single analysis approach (e.g., source code or AST), limiting feature diversity and depth.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/>
              <a:t>Source code analysis may miss execution dynamics; AST analysis may lack contextual depth.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/>
              <a:t>Current AI models often lack interpretability (black-box problem), hindering analyst trust and threat verification.</a:t>
            </a:r>
            <a:endParaRPr kumimoji="0" lang="en-US" sz="23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5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210">
        <p:fade/>
      </p:transition>
    </mc:Choice>
    <mc:Fallback xmlns="">
      <p:transition spd="med" advTm="5921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38AEF2E-04DF-21F3-25CE-7F7BE848D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7B098B16-CEF2-2ED8-E175-ED773CA1CAA7}"/>
              </a:ext>
            </a:extLst>
          </p:cNvPr>
          <p:cNvSpPr txBox="1"/>
          <p:nvPr/>
        </p:nvSpPr>
        <p:spPr>
          <a:xfrm>
            <a:off x="449544" y="679174"/>
            <a:ext cx="7886700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</a:rPr>
              <a:t>The G-FLEX Proposal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>
            <a:extLst>
              <a:ext uri="{FF2B5EF4-FFF2-40B4-BE49-F238E27FC236}">
                <a16:creationId xmlns:a16="http://schemas.microsoft.com/office/drawing/2014/main" id="{2A6A0917-12C9-236A-0050-6718CE6E614D}"/>
              </a:ext>
            </a:extLst>
          </p:cNvPr>
          <p:cNvSpPr txBox="1"/>
          <p:nvPr/>
        </p:nvSpPr>
        <p:spPr>
          <a:xfrm>
            <a:off x="448500" y="1524000"/>
            <a:ext cx="44481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4BA4F-79FE-F341-CFD6-9E1D937B110F}"/>
              </a:ext>
            </a:extLst>
          </p:cNvPr>
          <p:cNvSpPr txBox="1"/>
          <p:nvPr/>
        </p:nvSpPr>
        <p:spPr>
          <a:xfrm>
            <a:off x="100584" y="1566395"/>
            <a:ext cx="894283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/>
              <a:t>G-FLEX: A novel framework integrating graph representations, fine-tuned transformers, and Explainable AI (XAI).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/>
              <a:t>Objective: Achieve &gt;99% detection accuracy on both standard and obfuscated malware, while providing transparency and actionable insights.</a:t>
            </a:r>
            <a:endParaRPr kumimoji="0" lang="en-US" sz="23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1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434">
        <p:fade/>
      </p:transition>
    </mc:Choice>
    <mc:Fallback xmlns="">
      <p:transition spd="med" advTm="50434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C8DAEFF7-C5A1-9A2D-9CEE-17F56ADF1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>
            <a:extLst>
              <a:ext uri="{FF2B5EF4-FFF2-40B4-BE49-F238E27FC236}">
                <a16:creationId xmlns:a16="http://schemas.microsoft.com/office/drawing/2014/main" id="{2D045410-8A92-0159-80BA-42CB1C5D4549}"/>
              </a:ext>
            </a:extLst>
          </p:cNvPr>
          <p:cNvSpPr txBox="1"/>
          <p:nvPr/>
        </p:nvSpPr>
        <p:spPr>
          <a:xfrm>
            <a:off x="494883" y="666163"/>
            <a:ext cx="7886700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</a:rPr>
              <a:t>Overview of G-FLEX </a:t>
            </a:r>
            <a:endParaRPr lang="en-US"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diagram of a diagram">
            <a:extLst>
              <a:ext uri="{FF2B5EF4-FFF2-40B4-BE49-F238E27FC236}">
                <a16:creationId xmlns:a16="http://schemas.microsoft.com/office/drawing/2014/main" id="{1EC7EEEB-1E0A-8F48-999F-199015AA1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1637"/>
            <a:ext cx="9144000" cy="443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8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211">
        <p:fade/>
      </p:transition>
    </mc:Choice>
    <mc:Fallback xmlns="">
      <p:transition spd="med" advTm="12521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/>
          <p:nvPr/>
        </p:nvSpPr>
        <p:spPr>
          <a:xfrm>
            <a:off x="494883" y="666163"/>
            <a:ext cx="7886700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Code Transformation 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8088A-989C-4DCA-AE63-41B609F65475}"/>
              </a:ext>
            </a:extLst>
          </p:cNvPr>
          <p:cNvSpPr txBox="1"/>
          <p:nvPr/>
        </p:nvSpPr>
        <p:spPr>
          <a:xfrm>
            <a:off x="100584" y="1566395"/>
            <a:ext cx="8942832" cy="3313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 b="1"/>
              <a:t>Abstract Syntax Trees (ASTs): </a:t>
            </a:r>
            <a:r>
              <a:rPr lang="en-US" sz="2300"/>
              <a:t>Generated from source code to capture structural information, facilitating statistical analysis and feature extraction.</a:t>
            </a:r>
            <a:endParaRPr kumimoji="0" lang="en-US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 b="1"/>
              <a:t>Control Flow Graphs (CFGs): </a:t>
            </a:r>
            <a:r>
              <a:rPr lang="en-US" sz="2300"/>
              <a:t>Source code is transformed into CFGs to explicitly model execution flow and functional relationships.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Note</a:t>
            </a:r>
            <a:r>
              <a:rPr kumimoji="0" lang="en-US" sz="23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CFG representation is crucial for robustly handling code obfuscation techniques.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529">
        <p:fade/>
      </p:transition>
    </mc:Choice>
    <mc:Fallback xmlns="">
      <p:transition spd="med" advTm="3352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628649" y="624250"/>
            <a:ext cx="78867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Multi-dimensional Feature Extraction</a:t>
            </a:r>
            <a:endParaRPr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5A92-3CB5-6CD0-F51C-B945EDB9CD4F}"/>
              </a:ext>
            </a:extLst>
          </p:cNvPr>
          <p:cNvSpPr txBox="1"/>
          <p:nvPr/>
        </p:nvSpPr>
        <p:spPr>
          <a:xfrm>
            <a:off x="100583" y="1538963"/>
            <a:ext cx="8942832" cy="2499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kumimoji="0" lang="en-US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 Source Code &amp; AST</a:t>
            </a:r>
            <a:r>
              <a:rPr kumimoji="0" 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Features include shellcode presence, Entropy analysis (detects obfuscation), and URL/IP detection (C2 indicators).</a:t>
            </a:r>
          </a:p>
          <a:p>
            <a:pPr marL="457200" marR="0" lvl="0" indent="-3746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  <a:tabLst/>
              <a:defRPr/>
            </a:pPr>
            <a:r>
              <a:rPr lang="en-US" sz="2300" b="1"/>
              <a:t>From CFG</a:t>
            </a:r>
            <a:r>
              <a:rPr lang="en-US" sz="2300"/>
              <a:t>: Graph embeddings are generated using </a:t>
            </a:r>
            <a:r>
              <a:rPr lang="en-US" sz="2300" err="1"/>
              <a:t>GraphCodeBERT</a:t>
            </a:r>
            <a:r>
              <a:rPr lang="en-US" sz="2300"/>
              <a:t> to capture structural and contextual properties (resulting in a 768-dim vector).</a:t>
            </a:r>
            <a:endParaRPr kumimoji="0" lang="en-US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017">
        <p:fade/>
      </p:transition>
    </mc:Choice>
    <mc:Fallback xmlns="">
      <p:transition spd="med" advTm="42017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891</Words>
  <Application>Microsoft Office PowerPoint</Application>
  <PresentationFormat>On-screen Show (4:3)</PresentationFormat>
  <Paragraphs>99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Arial</vt:lpstr>
      <vt:lpstr>Corbel</vt:lpstr>
      <vt:lpstr>Courier New</vt:lpstr>
      <vt:lpstr>Caveat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Multi-dimensional Feature Extraction</vt:lpstr>
      <vt:lpstr>Role of CFGs</vt:lpstr>
      <vt:lpstr>Fine-tuning</vt:lpstr>
      <vt:lpstr>Language Model Fine-Tuning</vt:lpstr>
      <vt:lpstr>Language Model Fine-Tuning</vt:lpstr>
      <vt:lpstr>Explainable AI</vt:lpstr>
      <vt:lpstr>Explainable AI</vt:lpstr>
      <vt:lpstr>Experiment data</vt:lpstr>
      <vt:lpstr>Experiment results</vt:lpstr>
      <vt:lpstr>Experiment results</vt:lpstr>
      <vt:lpstr>Conclusion</vt:lpstr>
      <vt:lpstr>Limitations and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Phan Thế Duy</dc:creator>
  <cp:lastModifiedBy>Vi Khanh</cp:lastModifiedBy>
  <cp:revision>3</cp:revision>
  <dcterms:created xsi:type="dcterms:W3CDTF">2018-11-29T08:58:57Z</dcterms:created>
  <dcterms:modified xsi:type="dcterms:W3CDTF">2025-11-06T11:32:08Z</dcterms:modified>
</cp:coreProperties>
</file>